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sldIdLst>
    <p:sldId id="287" r:id="rId5"/>
    <p:sldId id="288" r:id="rId6"/>
    <p:sldId id="301" r:id="rId7"/>
    <p:sldId id="304" r:id="rId8"/>
    <p:sldId id="302" r:id="rId9"/>
    <p:sldId id="303" r:id="rId10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7"/>
            <p14:sldId id="288"/>
            <p14:sldId id="301"/>
            <p14:sldId id="304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2FC63-A234-4A95-B525-AE0B7CA59131}" v="2" dt="2021-02-01T06:48:05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01-02-2021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.gov.a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28E3A3-80A5-4D7B-947E-DFD84607E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8" t="9033" r="12244" b="7240"/>
          <a:stretch/>
        </p:blipFill>
        <p:spPr>
          <a:xfrm>
            <a:off x="3938587" y="1447801"/>
            <a:ext cx="8001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Click on the “Statistics” tab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6334" y="2303710"/>
            <a:ext cx="2209800" cy="6680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b="1" dirty="0">
                <a:solidFill>
                  <a:srgbClr val="294071"/>
                </a:solidFill>
                <a:hlinkClick r:id="rId3"/>
              </a:rPr>
              <a:t>www.abs.gov.au</a:t>
            </a:r>
            <a:endParaRPr lang="en-IN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Australia</a:t>
            </a:r>
            <a:endParaRPr lang="en-IN" dirty="0"/>
          </a:p>
        </p:txBody>
      </p:sp>
      <p:sp>
        <p:nvSpPr>
          <p:cNvPr id="14" name="Rounded Rectangle 9"/>
          <p:cNvSpPr/>
          <p:nvPr/>
        </p:nvSpPr>
        <p:spPr>
          <a:xfrm>
            <a:off x="6148387" y="1752600"/>
            <a:ext cx="838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0" name="Connector: Elbow 19"/>
          <p:cNvCxnSpPr>
            <a:cxnSpLocks/>
            <a:endCxn id="14" idx="1"/>
          </p:cNvCxnSpPr>
          <p:nvPr/>
        </p:nvCxnSpPr>
        <p:spPr>
          <a:xfrm flipV="1">
            <a:off x="2239505" y="1905000"/>
            <a:ext cx="3908882" cy="2110204"/>
          </a:xfrm>
          <a:prstGeom prst="bentConnector3">
            <a:avLst>
              <a:gd name="adj1" fmla="val 2987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B2876B-79D5-4003-8175-E4EFA75F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6" t="8029" r="11922" b="8530"/>
          <a:stretch/>
        </p:blipFill>
        <p:spPr>
          <a:xfrm>
            <a:off x="3786187" y="1447801"/>
            <a:ext cx="7848600" cy="472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Click on “Price Indexes &amp; Inflation” under heading “Economy”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Australia</a:t>
            </a:r>
            <a:endParaRPr lang="en-IN" dirty="0"/>
          </a:p>
        </p:txBody>
      </p:sp>
      <p:sp>
        <p:nvSpPr>
          <p:cNvPr id="13" name="Rounded Rectangle 9"/>
          <p:cNvSpPr/>
          <p:nvPr/>
        </p:nvSpPr>
        <p:spPr>
          <a:xfrm>
            <a:off x="7672387" y="3581400"/>
            <a:ext cx="1714500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4" name="Connector: Elbow 13"/>
          <p:cNvCxnSpPr>
            <a:cxnSpLocks/>
            <a:endCxn id="13" idx="1"/>
          </p:cNvCxnSpPr>
          <p:nvPr/>
        </p:nvCxnSpPr>
        <p:spPr>
          <a:xfrm>
            <a:off x="1804987" y="3276600"/>
            <a:ext cx="5867400" cy="533400"/>
          </a:xfrm>
          <a:prstGeom prst="bentConnector3">
            <a:avLst>
              <a:gd name="adj1" fmla="val 2687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24E8A-2CF1-45C0-8563-2981B87CA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8" t="7743" r="11598" b="11684"/>
          <a:stretch/>
        </p:blipFill>
        <p:spPr>
          <a:xfrm>
            <a:off x="3709987" y="1447801"/>
            <a:ext cx="809271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Australia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4885253" y="59875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Click on “Producer Price Index”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Rounded Rectangle 9"/>
          <p:cNvSpPr/>
          <p:nvPr/>
        </p:nvSpPr>
        <p:spPr>
          <a:xfrm>
            <a:off x="9120187" y="3200400"/>
            <a:ext cx="1981200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0" name="Connector: Elbow 19"/>
          <p:cNvCxnSpPr>
            <a:cxnSpLocks/>
            <a:endCxn id="17" idx="1"/>
          </p:cNvCxnSpPr>
          <p:nvPr/>
        </p:nvCxnSpPr>
        <p:spPr>
          <a:xfrm>
            <a:off x="1957387" y="2667000"/>
            <a:ext cx="7162800" cy="762000"/>
          </a:xfrm>
          <a:prstGeom prst="bentConnector3">
            <a:avLst>
              <a:gd name="adj1" fmla="val 2062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Scroll down to the Data Downloads section and select Table 13. Click on Download XLS tab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Australia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5F8B2-AEBA-49DC-AA93-BAC18E375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1" t="7885" r="12002" b="13836"/>
          <a:stretch/>
        </p:blipFill>
        <p:spPr>
          <a:xfrm>
            <a:off x="3786187" y="1447800"/>
            <a:ext cx="7871767" cy="4495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C269086E-9D83-4806-84C6-6DC58793624D}"/>
              </a:ext>
            </a:extLst>
          </p:cNvPr>
          <p:cNvSpPr/>
          <p:nvPr/>
        </p:nvSpPr>
        <p:spPr>
          <a:xfrm>
            <a:off x="5767387" y="3657600"/>
            <a:ext cx="4572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D38181EE-49B6-402E-868B-A2873D77EE9C}"/>
              </a:ext>
            </a:extLst>
          </p:cNvPr>
          <p:cNvSpPr/>
          <p:nvPr/>
        </p:nvSpPr>
        <p:spPr>
          <a:xfrm>
            <a:off x="10339387" y="3657600"/>
            <a:ext cx="10668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31B1DDE-508D-40D1-AE73-5B0F9A24C88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490787" y="2971800"/>
            <a:ext cx="3276600" cy="876300"/>
          </a:xfrm>
          <a:prstGeom prst="bentConnector3">
            <a:avLst>
              <a:gd name="adj1" fmla="val 2719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6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6D5199-46CC-446E-9CF2-ED7B8E6F6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51" r="30867" b="23584"/>
          <a:stretch/>
        </p:blipFill>
        <p:spPr>
          <a:xfrm>
            <a:off x="3481387" y="1447800"/>
            <a:ext cx="83058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Identify the required index time series in the first tab of the downloaded Excel file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Click on the Series ID link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Australia</a:t>
            </a:r>
            <a:endParaRPr lang="en-IN" dirty="0"/>
          </a:p>
        </p:txBody>
      </p:sp>
      <p:cxnSp>
        <p:nvCxnSpPr>
          <p:cNvPr id="13" name="Connector: Elbow 12"/>
          <p:cNvCxnSpPr>
            <a:cxnSpLocks/>
            <a:endCxn id="16" idx="1"/>
          </p:cNvCxnSpPr>
          <p:nvPr/>
        </p:nvCxnSpPr>
        <p:spPr>
          <a:xfrm>
            <a:off x="2490787" y="2971800"/>
            <a:ext cx="1066800" cy="952500"/>
          </a:xfrm>
          <a:prstGeom prst="bentConnector3">
            <a:avLst>
              <a:gd name="adj1" fmla="val 71198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9"/>
          <p:cNvSpPr/>
          <p:nvPr/>
        </p:nvSpPr>
        <p:spPr>
          <a:xfrm>
            <a:off x="3557587" y="3810000"/>
            <a:ext cx="19812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/>
          <p:cNvCxnSpPr>
            <a:cxnSpLocks/>
            <a:endCxn id="19" idx="1"/>
          </p:cNvCxnSpPr>
          <p:nvPr/>
        </p:nvCxnSpPr>
        <p:spPr>
          <a:xfrm flipV="1">
            <a:off x="2795587" y="3924300"/>
            <a:ext cx="5105400" cy="647700"/>
          </a:xfrm>
          <a:prstGeom prst="bentConnector3">
            <a:avLst>
              <a:gd name="adj1" fmla="val 73303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9"/>
          <p:cNvSpPr/>
          <p:nvPr/>
        </p:nvSpPr>
        <p:spPr>
          <a:xfrm>
            <a:off x="7900987" y="3810000"/>
            <a:ext cx="6858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8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6D4234-8BDE-4226-95DF-F5FD52044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83" r="40873" b="20717"/>
          <a:stretch/>
        </p:blipFill>
        <p:spPr>
          <a:xfrm>
            <a:off x="3786187" y="1447800"/>
            <a:ext cx="7772400" cy="4717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The link will bring you to the relevant column containing the PPI data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Australia</a:t>
            </a:r>
            <a:endParaRPr lang="en-IN" dirty="0"/>
          </a:p>
        </p:txBody>
      </p:sp>
      <p:cxnSp>
        <p:nvCxnSpPr>
          <p:cNvPr id="8" name="Connector: Elbow 7"/>
          <p:cNvCxnSpPr>
            <a:cxnSpLocks/>
            <a:endCxn id="9" idx="1"/>
          </p:cNvCxnSpPr>
          <p:nvPr/>
        </p:nvCxnSpPr>
        <p:spPr>
          <a:xfrm>
            <a:off x="2566987" y="2743200"/>
            <a:ext cx="6858000" cy="1104900"/>
          </a:xfrm>
          <a:prstGeom prst="bentConnector3">
            <a:avLst>
              <a:gd name="adj1" fmla="val 1286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9"/>
          <p:cNvSpPr/>
          <p:nvPr/>
        </p:nvSpPr>
        <p:spPr>
          <a:xfrm>
            <a:off x="9424987" y="1600200"/>
            <a:ext cx="1047210" cy="4495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07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Props1.xml><?xml version="1.0" encoding="utf-8"?>
<ds:datastoreItem xmlns:ds="http://schemas.openxmlformats.org/officeDocument/2006/customXml" ds:itemID="{D43B25FD-0739-459A-8CA5-DB7F6599E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47F26E-97B1-47B8-828B-2BEAE4D84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56EB30-9022-4920-A200-05DB34B166DF}">
  <ds:schemaRefs>
    <ds:schemaRef ds:uri="http://schemas.microsoft.com/office/2006/documentManagement/types"/>
    <ds:schemaRef ds:uri="b58ae008-966b-4bff-8a7d-37abbecab933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ff8bcfcb-4344-44cf-9f08-daa529b9a53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Custom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Cambria</vt:lpstr>
      <vt:lpstr>Wingdings</vt:lpstr>
      <vt:lpstr>Wingdings 2</vt:lpstr>
      <vt:lpstr>Concourse</vt:lpstr>
      <vt:lpstr>Procedure to obtain PPI data for Australia</vt:lpstr>
      <vt:lpstr>Procedure to obtain PPI data for Australia</vt:lpstr>
      <vt:lpstr>Procedure to obtain PPI data for Australia</vt:lpstr>
      <vt:lpstr>Procedure to obtain PPI data for Australia</vt:lpstr>
      <vt:lpstr>Procedure to obtain PPI data for Australia</vt:lpstr>
      <vt:lpstr>Procedure to obtain PPI data for Australia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2015-11-27T11:15:46Z</dcterms:created>
  <dcterms:modified xsi:type="dcterms:W3CDTF">2021-02-01T06:54:22Z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